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67" r:id="rId3"/>
    <p:sldId id="262" r:id="rId4"/>
    <p:sldId id="268" r:id="rId5"/>
    <p:sldId id="263" r:id="rId6"/>
    <p:sldId id="264" r:id="rId7"/>
    <p:sldId id="265" r:id="rId8"/>
    <p:sldId id="266" r:id="rId9"/>
  </p:sldIdLst>
  <p:sldSz cx="12192000" cy="6858000"/>
  <p:notesSz cx="7010400" cy="92964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5B51"/>
    <a:srgbClr val="C67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0B5FC7-484E-4206-A060-880EC51F41F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65FD7BC-5D18-4B97-86AC-B72108591A14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o-RO" sz="1400" b="1" dirty="0">
              <a:solidFill>
                <a:schemeClr val="tx1"/>
              </a:solidFill>
              <a:latin typeface="Trebuchet MS" panose="020B0603020202020204" pitchFamily="34" charset="0"/>
            </a:rPr>
            <a:t>Înregistrare și verificare cereri de către DAJ  - persoana desemnată prin Decizie a </a:t>
          </a:r>
          <a:r>
            <a:rPr lang="ro-RO" sz="1400" b="1" dirty="0" smtClean="0">
              <a:solidFill>
                <a:schemeClr val="tx1"/>
              </a:solidFill>
              <a:latin typeface="Trebuchet MS" panose="020B0603020202020204" pitchFamily="34" charset="0"/>
            </a:rPr>
            <a:t>Directorului</a:t>
          </a:r>
          <a:endParaRPr lang="ro-RO" sz="1400" dirty="0">
            <a:solidFill>
              <a:schemeClr val="tx1"/>
            </a:solidFill>
            <a:latin typeface="Trebuchet MS" panose="020B0603020202020204" pitchFamily="34" charset="0"/>
          </a:endParaRPr>
        </a:p>
      </dgm:t>
    </dgm:pt>
    <dgm:pt modelId="{E7DA5487-6EE8-4724-A469-748E80CF9D4B}" type="parTrans" cxnId="{9AEC2D4F-DE00-4A20-B33F-B67857021BAE}">
      <dgm:prSet/>
      <dgm:spPr/>
      <dgm:t>
        <a:bodyPr/>
        <a:lstStyle/>
        <a:p>
          <a:endParaRPr lang="en-US"/>
        </a:p>
      </dgm:t>
    </dgm:pt>
    <dgm:pt modelId="{2E25C891-2199-4C5B-98C4-2CBE46573221}" type="sibTrans" cxnId="{9AEC2D4F-DE00-4A20-B33F-B67857021BAE}">
      <dgm:prSet/>
      <dgm:spPr/>
      <dgm:t>
        <a:bodyPr/>
        <a:lstStyle/>
        <a:p>
          <a:endParaRPr lang="en-US"/>
        </a:p>
      </dgm:t>
    </dgm:pt>
    <dgm:pt modelId="{E9D16495-4108-42D5-920F-78F9DA1264E5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o-RO" sz="1400" b="1" dirty="0">
              <a:solidFill>
                <a:schemeClr val="tx1"/>
              </a:solidFill>
              <a:latin typeface="Trebuchet MS" panose="020B0603020202020204" pitchFamily="34" charset="0"/>
            </a:rPr>
            <a:t>Depunerea cererilor la </a:t>
          </a:r>
          <a:r>
            <a:rPr lang="ro-RO" sz="1400" b="1" dirty="0" smtClean="0">
              <a:solidFill>
                <a:schemeClr val="tx1"/>
              </a:solidFill>
              <a:latin typeface="Trebuchet MS" panose="020B0603020202020204" pitchFamily="34" charset="0"/>
            </a:rPr>
            <a:t>DAJ</a:t>
          </a:r>
        </a:p>
        <a:p>
          <a:r>
            <a:rPr lang="ro-RO" sz="1400" b="1" dirty="0" smtClean="0">
              <a:solidFill>
                <a:schemeClr val="tx1"/>
              </a:solidFill>
              <a:latin typeface="Trebuchet MS" panose="020B0603020202020204" pitchFamily="34" charset="0"/>
            </a:rPr>
            <a:t>(45 de zile de la </a:t>
          </a:r>
          <a:r>
            <a:rPr lang="ro-RO" sz="1400" b="1" dirty="0" err="1" smtClean="0">
              <a:solidFill>
                <a:schemeClr val="tx1"/>
              </a:solidFill>
              <a:latin typeface="Trebuchet MS" panose="020B0603020202020204" pitchFamily="34" charset="0"/>
            </a:rPr>
            <a:t>aparitia</a:t>
          </a:r>
          <a:r>
            <a:rPr lang="ro-RO" sz="1400" b="1" dirty="0" smtClean="0">
              <a:solidFill>
                <a:schemeClr val="tx1"/>
              </a:solidFill>
              <a:latin typeface="Trebuchet MS" panose="020B0603020202020204" pitchFamily="34" charset="0"/>
            </a:rPr>
            <a:t> HG)</a:t>
          </a:r>
        </a:p>
        <a:p>
          <a:r>
            <a:rPr lang="ro-RO" sz="1200" b="1" dirty="0" smtClean="0">
              <a:solidFill>
                <a:schemeClr val="tx1"/>
              </a:solidFill>
              <a:latin typeface="Trebuchet MS" panose="020B0603020202020204" pitchFamily="34" charset="0"/>
            </a:rPr>
            <a:t>13 iulie 2017</a:t>
          </a:r>
          <a:endParaRPr lang="ro-RO" sz="1200" b="1" dirty="0">
            <a:solidFill>
              <a:schemeClr val="tx1"/>
            </a:solidFill>
            <a:latin typeface="Trebuchet MS" panose="020B0603020202020204" pitchFamily="34" charset="0"/>
          </a:endParaRPr>
        </a:p>
      </dgm:t>
    </dgm:pt>
    <dgm:pt modelId="{BD8EE058-19D5-4404-84DB-A115E60852EB}" type="parTrans" cxnId="{6AAB6ECB-C803-4283-A1A2-1E50C0860F66}">
      <dgm:prSet/>
      <dgm:spPr/>
      <dgm:t>
        <a:bodyPr/>
        <a:lstStyle/>
        <a:p>
          <a:endParaRPr lang="en-US"/>
        </a:p>
      </dgm:t>
    </dgm:pt>
    <dgm:pt modelId="{58240AFC-EFED-4CFD-9F56-4A35D6BB1380}" type="sibTrans" cxnId="{6AAB6ECB-C803-4283-A1A2-1E50C0860F66}">
      <dgm:prSet/>
      <dgm:spPr/>
      <dgm:t>
        <a:bodyPr/>
        <a:lstStyle/>
        <a:p>
          <a:endParaRPr lang="en-US"/>
        </a:p>
      </dgm:t>
    </dgm:pt>
    <dgm:pt modelId="{813EC88C-9213-4036-ABCA-5F39F6F74626}" type="pres">
      <dgm:prSet presAssocID="{B60B5FC7-484E-4206-A060-880EC51F41F4}" presName="Name0" presStyleCnt="0">
        <dgm:presLayoutVars>
          <dgm:dir/>
          <dgm:resizeHandles val="exact"/>
        </dgm:presLayoutVars>
      </dgm:prSet>
      <dgm:spPr/>
    </dgm:pt>
    <dgm:pt modelId="{6D6C2E7D-10B3-4C30-B6E3-D9F0DD40E9B3}" type="pres">
      <dgm:prSet presAssocID="{E9D16495-4108-42D5-920F-78F9DA1264E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AD113B-5950-4C9D-A640-635BBA1A6E07}" type="pres">
      <dgm:prSet presAssocID="{58240AFC-EFED-4CFD-9F56-4A35D6BB1380}" presName="sibTrans" presStyleLbl="sibTrans2D1" presStyleIdx="0" presStyleCnt="1"/>
      <dgm:spPr/>
      <dgm:t>
        <a:bodyPr/>
        <a:lstStyle/>
        <a:p>
          <a:endParaRPr lang="en-US"/>
        </a:p>
      </dgm:t>
    </dgm:pt>
    <dgm:pt modelId="{2D9B8451-D5A8-4177-A4D6-D62D406DCCCA}" type="pres">
      <dgm:prSet presAssocID="{58240AFC-EFED-4CFD-9F56-4A35D6BB1380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C083BB08-0DB1-4F71-94F7-7F18EBFA0346}" type="pres">
      <dgm:prSet presAssocID="{465FD7BC-5D18-4B97-86AC-B72108591A14}" presName="node" presStyleLbl="node1" presStyleIdx="1" presStyleCnt="2" custScaleX="1322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61DC52-5439-4B55-A7FB-461E63AB7818}" type="presOf" srcId="{E9D16495-4108-42D5-920F-78F9DA1264E5}" destId="{6D6C2E7D-10B3-4C30-B6E3-D9F0DD40E9B3}" srcOrd="0" destOrd="0" presId="urn:microsoft.com/office/officeart/2005/8/layout/process1"/>
    <dgm:cxn modelId="{000B0D3D-C9D2-4789-8166-C898CD9A6127}" type="presOf" srcId="{B60B5FC7-484E-4206-A060-880EC51F41F4}" destId="{813EC88C-9213-4036-ABCA-5F39F6F74626}" srcOrd="0" destOrd="0" presId="urn:microsoft.com/office/officeart/2005/8/layout/process1"/>
    <dgm:cxn modelId="{477AFCC3-EDEA-475F-A50D-2527DA361E1A}" type="presOf" srcId="{58240AFC-EFED-4CFD-9F56-4A35D6BB1380}" destId="{2D9B8451-D5A8-4177-A4D6-D62D406DCCCA}" srcOrd="1" destOrd="0" presId="urn:microsoft.com/office/officeart/2005/8/layout/process1"/>
    <dgm:cxn modelId="{0FF321F1-C402-4738-A111-9666A9043B3D}" type="presOf" srcId="{465FD7BC-5D18-4B97-86AC-B72108591A14}" destId="{C083BB08-0DB1-4F71-94F7-7F18EBFA0346}" srcOrd="0" destOrd="0" presId="urn:microsoft.com/office/officeart/2005/8/layout/process1"/>
    <dgm:cxn modelId="{6AAB6ECB-C803-4283-A1A2-1E50C0860F66}" srcId="{B60B5FC7-484E-4206-A060-880EC51F41F4}" destId="{E9D16495-4108-42D5-920F-78F9DA1264E5}" srcOrd="0" destOrd="0" parTransId="{BD8EE058-19D5-4404-84DB-A115E60852EB}" sibTransId="{58240AFC-EFED-4CFD-9F56-4A35D6BB1380}"/>
    <dgm:cxn modelId="{9AEC2D4F-DE00-4A20-B33F-B67857021BAE}" srcId="{B60B5FC7-484E-4206-A060-880EC51F41F4}" destId="{465FD7BC-5D18-4B97-86AC-B72108591A14}" srcOrd="1" destOrd="0" parTransId="{E7DA5487-6EE8-4724-A469-748E80CF9D4B}" sibTransId="{2E25C891-2199-4C5B-98C4-2CBE46573221}"/>
    <dgm:cxn modelId="{6D8D8698-3490-4A58-A945-CF5FC3048D42}" type="presOf" srcId="{58240AFC-EFED-4CFD-9F56-4A35D6BB1380}" destId="{67AD113B-5950-4C9D-A640-635BBA1A6E07}" srcOrd="0" destOrd="0" presId="urn:microsoft.com/office/officeart/2005/8/layout/process1"/>
    <dgm:cxn modelId="{F986A460-B01E-4025-AB42-C0887250152B}" type="presParOf" srcId="{813EC88C-9213-4036-ABCA-5F39F6F74626}" destId="{6D6C2E7D-10B3-4C30-B6E3-D9F0DD40E9B3}" srcOrd="0" destOrd="0" presId="urn:microsoft.com/office/officeart/2005/8/layout/process1"/>
    <dgm:cxn modelId="{D6C224D8-92C1-4E28-9560-2EF45791AAB2}" type="presParOf" srcId="{813EC88C-9213-4036-ABCA-5F39F6F74626}" destId="{67AD113B-5950-4C9D-A640-635BBA1A6E07}" srcOrd="1" destOrd="0" presId="urn:microsoft.com/office/officeart/2005/8/layout/process1"/>
    <dgm:cxn modelId="{7894D49A-4C21-4B38-8013-7DF851902869}" type="presParOf" srcId="{67AD113B-5950-4C9D-A640-635BBA1A6E07}" destId="{2D9B8451-D5A8-4177-A4D6-D62D406DCCCA}" srcOrd="0" destOrd="0" presId="urn:microsoft.com/office/officeart/2005/8/layout/process1"/>
    <dgm:cxn modelId="{E64AD079-7E9F-4208-A507-675505699F16}" type="presParOf" srcId="{813EC88C-9213-4036-ABCA-5F39F6F74626}" destId="{C083BB08-0DB1-4F71-94F7-7F18EBFA034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0B5FC7-484E-4206-A060-880EC51F41F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65FD7BC-5D18-4B97-86AC-B72108591A14}">
      <dgm:prSet phldrT="[Text]" custT="1"/>
      <dgm:spPr>
        <a:xfrm>
          <a:off x="2177076" y="551222"/>
          <a:ext cx="1551347" cy="2097954"/>
        </a:xfr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ro-RO" sz="1400" b="1" dirty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Aprobare sume/beneficiar de către DAJ și centralizare</a:t>
          </a:r>
          <a:r>
            <a:rPr lang="ro-RO" sz="15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.</a:t>
          </a:r>
        </a:p>
        <a:p>
          <a:r>
            <a:rPr lang="ro-RO" sz="1200" b="1" dirty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Termen de realizare: </a:t>
          </a:r>
          <a:endParaRPr lang="ro-RO" sz="1200" b="1" dirty="0" smtClean="0">
            <a:solidFill>
              <a:schemeClr val="tx1"/>
            </a:solidFill>
            <a:latin typeface="Trebuchet MS" panose="020B0603020202020204" pitchFamily="34" charset="0"/>
            <a:ea typeface="+mn-ea"/>
            <a:cs typeface="+mn-cs"/>
          </a:endParaRPr>
        </a:p>
        <a:p>
          <a:r>
            <a:rPr lang="ro-RO" sz="1200" b="1" dirty="0" smtClean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Până la 01 august an 2018.</a:t>
          </a:r>
          <a:endParaRPr lang="en-US" sz="1200" b="1" dirty="0">
            <a:solidFill>
              <a:schemeClr val="tx1"/>
            </a:solidFill>
            <a:latin typeface="Trebuchet MS" panose="020B0603020202020204" pitchFamily="34" charset="0"/>
            <a:ea typeface="+mn-ea"/>
            <a:cs typeface="+mn-cs"/>
          </a:endParaRPr>
        </a:p>
      </dgm:t>
    </dgm:pt>
    <dgm:pt modelId="{E7DA5487-6EE8-4724-A469-748E80CF9D4B}" type="parTrans" cxnId="{9AEC2D4F-DE00-4A20-B33F-B67857021BAE}">
      <dgm:prSet/>
      <dgm:spPr/>
      <dgm:t>
        <a:bodyPr/>
        <a:lstStyle/>
        <a:p>
          <a:endParaRPr lang="en-US"/>
        </a:p>
      </dgm:t>
    </dgm:pt>
    <dgm:pt modelId="{2E25C891-2199-4C5B-98C4-2CBE46573221}" type="sibTrans" cxnId="{9AEC2D4F-DE00-4A20-B33F-B67857021BAE}">
      <dgm:prSet/>
      <dgm:spPr>
        <a:xfrm>
          <a:off x="3883558" y="1407832"/>
          <a:ext cx="328885" cy="384734"/>
        </a:xfr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02671FDE-5BDB-45DF-8B1C-E0463CB76B80}">
      <dgm:prSet phldrT="[Text]" custT="1"/>
      <dgm:spPr>
        <a:xfrm>
          <a:off x="4348962" y="551222"/>
          <a:ext cx="1551347" cy="2097954"/>
        </a:xfr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ro-RO" sz="1400" b="1" dirty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Virarea sumelor către beneficiari</a:t>
          </a:r>
          <a:r>
            <a:rPr lang="ro-RO" sz="18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.</a:t>
          </a:r>
        </a:p>
        <a:p>
          <a:r>
            <a:rPr lang="ro-RO" sz="1200" b="1" dirty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Termen de realizare: </a:t>
          </a:r>
          <a:r>
            <a:rPr lang="ro-RO" sz="1200" b="1" dirty="0" smtClean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septembrie</a:t>
          </a:r>
          <a:endParaRPr lang="en-US" sz="1200" dirty="0">
            <a:solidFill>
              <a:schemeClr val="tx1"/>
            </a:solidFill>
            <a:latin typeface="Trebuchet MS" panose="020B0603020202020204" pitchFamily="34" charset="0"/>
            <a:ea typeface="+mn-ea"/>
            <a:cs typeface="+mn-cs"/>
          </a:endParaRPr>
        </a:p>
      </dgm:t>
    </dgm:pt>
    <dgm:pt modelId="{F53AC894-FF49-41EC-8A0D-0C141D063C6F}" type="parTrans" cxnId="{7F33C743-390D-4349-ADAD-C5CBE68FE563}">
      <dgm:prSet/>
      <dgm:spPr/>
      <dgm:t>
        <a:bodyPr/>
        <a:lstStyle/>
        <a:p>
          <a:endParaRPr lang="en-US"/>
        </a:p>
      </dgm:t>
    </dgm:pt>
    <dgm:pt modelId="{87F35096-8267-4814-B4AE-51FC0F8992E6}" type="sibTrans" cxnId="{7F33C743-390D-4349-ADAD-C5CBE68FE563}">
      <dgm:prSet/>
      <dgm:spPr/>
      <dgm:t>
        <a:bodyPr/>
        <a:lstStyle/>
        <a:p>
          <a:endParaRPr lang="en-US"/>
        </a:p>
      </dgm:t>
    </dgm:pt>
    <dgm:pt modelId="{E9D16495-4108-42D5-920F-78F9DA1264E5}">
      <dgm:prSet custT="1"/>
      <dgm:spPr>
        <a:xfrm>
          <a:off x="5190" y="551222"/>
          <a:ext cx="1551347" cy="2097954"/>
        </a:xfr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ro-RO" sz="1400" b="1" dirty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Depunerea documentelor de </a:t>
          </a:r>
          <a:r>
            <a:rPr lang="ro-RO" sz="1400" b="1" dirty="0" smtClean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comercializare a lânii la </a:t>
          </a:r>
          <a:r>
            <a:rPr lang="ro-RO" sz="1400" b="1" dirty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DAJ</a:t>
          </a:r>
        </a:p>
        <a:p>
          <a:r>
            <a:rPr lang="ro-RO" sz="1200" b="1" dirty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Termen </a:t>
          </a:r>
          <a:r>
            <a:rPr lang="ro-RO" sz="1200" b="1" dirty="0" smtClean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de realizare: </a:t>
          </a:r>
        </a:p>
        <a:p>
          <a:r>
            <a:rPr lang="ro-RO" sz="1200" b="1" dirty="0" smtClean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Până 1 iulie an </a:t>
          </a:r>
          <a:r>
            <a:rPr lang="ro-RO" sz="1200" b="1" dirty="0" err="1" smtClean="0">
              <a:solidFill>
                <a:schemeClr val="tx1"/>
              </a:solidFill>
              <a:latin typeface="Trebuchet MS" panose="020B0603020202020204" pitchFamily="34" charset="0"/>
              <a:ea typeface="+mn-ea"/>
              <a:cs typeface="+mn-cs"/>
            </a:rPr>
            <a:t>urmator</a:t>
          </a:r>
          <a:endParaRPr lang="en-US" sz="1200" b="1" dirty="0">
            <a:solidFill>
              <a:schemeClr val="tx1"/>
            </a:solidFill>
            <a:latin typeface="Trebuchet MS" panose="020B0603020202020204" pitchFamily="34" charset="0"/>
            <a:ea typeface="+mn-ea"/>
            <a:cs typeface="+mn-cs"/>
          </a:endParaRPr>
        </a:p>
      </dgm:t>
    </dgm:pt>
    <dgm:pt modelId="{BD8EE058-19D5-4404-84DB-A115E60852EB}" type="parTrans" cxnId="{6AAB6ECB-C803-4283-A1A2-1E50C0860F66}">
      <dgm:prSet/>
      <dgm:spPr/>
      <dgm:t>
        <a:bodyPr/>
        <a:lstStyle/>
        <a:p>
          <a:endParaRPr lang="en-US"/>
        </a:p>
      </dgm:t>
    </dgm:pt>
    <dgm:pt modelId="{58240AFC-EFED-4CFD-9F56-4A35D6BB1380}" type="sibTrans" cxnId="{6AAB6ECB-C803-4283-A1A2-1E50C0860F66}">
      <dgm:prSet/>
      <dgm:spPr>
        <a:xfrm>
          <a:off x="1711672" y="1407832"/>
          <a:ext cx="328885" cy="384734"/>
        </a:xfrm>
        <a:solidFill>
          <a:srgbClr val="5B9BD5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13EC88C-9213-4036-ABCA-5F39F6F74626}" type="pres">
      <dgm:prSet presAssocID="{B60B5FC7-484E-4206-A060-880EC51F41F4}" presName="Name0" presStyleCnt="0">
        <dgm:presLayoutVars>
          <dgm:dir/>
          <dgm:resizeHandles val="exact"/>
        </dgm:presLayoutVars>
      </dgm:prSet>
      <dgm:spPr/>
    </dgm:pt>
    <dgm:pt modelId="{6D6C2E7D-10B3-4C30-B6E3-D9F0DD40E9B3}" type="pres">
      <dgm:prSet presAssocID="{E9D16495-4108-42D5-920F-78F9DA1264E5}" presName="node" presStyleLbl="node1" presStyleIdx="0" presStyleCnt="3" custScaleX="91373" custLinFactNeighborX="6939" custLinFactNeighborY="0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67AD113B-5950-4C9D-A640-635BBA1A6E07}" type="pres">
      <dgm:prSet presAssocID="{58240AFC-EFED-4CFD-9F56-4A35D6BB1380}" presName="sibTrans" presStyleLbl="sibTrans2D1" presStyleIdx="0" presStyleCnt="2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2D9B8451-D5A8-4177-A4D6-D62D406DCCCA}" type="pres">
      <dgm:prSet presAssocID="{58240AFC-EFED-4CFD-9F56-4A35D6BB1380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C083BB08-0DB1-4F71-94F7-7F18EBFA0346}" type="pres">
      <dgm:prSet presAssocID="{465FD7BC-5D18-4B97-86AC-B72108591A14}" presName="node" presStyleLbl="node1" presStyleIdx="1" presStyleCnt="3" custScaleX="84106" custScaleY="12488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587B0328-C2C2-4773-8798-84AE89F98424}" type="pres">
      <dgm:prSet presAssocID="{2E25C891-2199-4C5B-98C4-2CBE46573221}" presName="sibTrans" presStyleLbl="sibTrans2D1" presStyleIdx="1" presStyleCnt="2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14C9EC8E-DBF0-42D2-BAC8-9052D7DA32FB}" type="pres">
      <dgm:prSet presAssocID="{2E25C891-2199-4C5B-98C4-2CBE46573221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6299C5B3-7CC7-4ED2-BA3F-2345B5DCCBD6}" type="pres">
      <dgm:prSet presAssocID="{02671FDE-5BDB-45DF-8B1C-E0463CB76B80}" presName="node" presStyleLbl="node1" presStyleIdx="2" presStyleCnt="3" custScaleX="74805" custLinFactNeighborX="-6281" custLinFactNeighborY="-6496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</dgm:ptLst>
  <dgm:cxnLst>
    <dgm:cxn modelId="{C0AE5E8B-34F0-4D54-9E45-D91D5B5832ED}" type="presOf" srcId="{58240AFC-EFED-4CFD-9F56-4A35D6BB1380}" destId="{2D9B8451-D5A8-4177-A4D6-D62D406DCCCA}" srcOrd="1" destOrd="0" presId="urn:microsoft.com/office/officeart/2005/8/layout/process1"/>
    <dgm:cxn modelId="{4012D7D9-1D89-4C90-B8B4-893483B2C514}" type="presOf" srcId="{465FD7BC-5D18-4B97-86AC-B72108591A14}" destId="{C083BB08-0DB1-4F71-94F7-7F18EBFA0346}" srcOrd="0" destOrd="0" presId="urn:microsoft.com/office/officeart/2005/8/layout/process1"/>
    <dgm:cxn modelId="{3BE2DCA1-6CD3-4641-B551-27C17A14FBE9}" type="presOf" srcId="{2E25C891-2199-4C5B-98C4-2CBE46573221}" destId="{587B0328-C2C2-4773-8798-84AE89F98424}" srcOrd="0" destOrd="0" presId="urn:microsoft.com/office/officeart/2005/8/layout/process1"/>
    <dgm:cxn modelId="{9074830F-8CDB-4906-88AD-DA2A4639E816}" type="presOf" srcId="{B60B5FC7-484E-4206-A060-880EC51F41F4}" destId="{813EC88C-9213-4036-ABCA-5F39F6F74626}" srcOrd="0" destOrd="0" presId="urn:microsoft.com/office/officeart/2005/8/layout/process1"/>
    <dgm:cxn modelId="{26196453-FFE5-44E1-BFDC-F0A4D18E29E0}" type="presOf" srcId="{2E25C891-2199-4C5B-98C4-2CBE46573221}" destId="{14C9EC8E-DBF0-42D2-BAC8-9052D7DA32FB}" srcOrd="1" destOrd="0" presId="urn:microsoft.com/office/officeart/2005/8/layout/process1"/>
    <dgm:cxn modelId="{7F33C743-390D-4349-ADAD-C5CBE68FE563}" srcId="{B60B5FC7-484E-4206-A060-880EC51F41F4}" destId="{02671FDE-5BDB-45DF-8B1C-E0463CB76B80}" srcOrd="2" destOrd="0" parTransId="{F53AC894-FF49-41EC-8A0D-0C141D063C6F}" sibTransId="{87F35096-8267-4814-B4AE-51FC0F8992E6}"/>
    <dgm:cxn modelId="{6AAB6ECB-C803-4283-A1A2-1E50C0860F66}" srcId="{B60B5FC7-484E-4206-A060-880EC51F41F4}" destId="{E9D16495-4108-42D5-920F-78F9DA1264E5}" srcOrd="0" destOrd="0" parTransId="{BD8EE058-19D5-4404-84DB-A115E60852EB}" sibTransId="{58240AFC-EFED-4CFD-9F56-4A35D6BB1380}"/>
    <dgm:cxn modelId="{0F6C7E52-9814-4FAE-BB90-34F02D3CFB2F}" type="presOf" srcId="{58240AFC-EFED-4CFD-9F56-4A35D6BB1380}" destId="{67AD113B-5950-4C9D-A640-635BBA1A6E07}" srcOrd="0" destOrd="0" presId="urn:microsoft.com/office/officeart/2005/8/layout/process1"/>
    <dgm:cxn modelId="{D03B24A0-59DB-4D0E-9C40-C7F23076338B}" type="presOf" srcId="{E9D16495-4108-42D5-920F-78F9DA1264E5}" destId="{6D6C2E7D-10B3-4C30-B6E3-D9F0DD40E9B3}" srcOrd="0" destOrd="0" presId="urn:microsoft.com/office/officeart/2005/8/layout/process1"/>
    <dgm:cxn modelId="{9AEC2D4F-DE00-4A20-B33F-B67857021BAE}" srcId="{B60B5FC7-484E-4206-A060-880EC51F41F4}" destId="{465FD7BC-5D18-4B97-86AC-B72108591A14}" srcOrd="1" destOrd="0" parTransId="{E7DA5487-6EE8-4724-A469-748E80CF9D4B}" sibTransId="{2E25C891-2199-4C5B-98C4-2CBE46573221}"/>
    <dgm:cxn modelId="{28D4D710-E243-430B-9B08-BD19E9CF8BED}" type="presOf" srcId="{02671FDE-5BDB-45DF-8B1C-E0463CB76B80}" destId="{6299C5B3-7CC7-4ED2-BA3F-2345B5DCCBD6}" srcOrd="0" destOrd="0" presId="urn:microsoft.com/office/officeart/2005/8/layout/process1"/>
    <dgm:cxn modelId="{4F394BEC-3BB2-4042-A542-DA6F0FAD794C}" type="presParOf" srcId="{813EC88C-9213-4036-ABCA-5F39F6F74626}" destId="{6D6C2E7D-10B3-4C30-B6E3-D9F0DD40E9B3}" srcOrd="0" destOrd="0" presId="urn:microsoft.com/office/officeart/2005/8/layout/process1"/>
    <dgm:cxn modelId="{BE8F9405-8CCD-4577-8CE2-0A2D3C291F31}" type="presParOf" srcId="{813EC88C-9213-4036-ABCA-5F39F6F74626}" destId="{67AD113B-5950-4C9D-A640-635BBA1A6E07}" srcOrd="1" destOrd="0" presId="urn:microsoft.com/office/officeart/2005/8/layout/process1"/>
    <dgm:cxn modelId="{2DE34DD4-9AE2-4E97-9FF0-BED635EB8668}" type="presParOf" srcId="{67AD113B-5950-4C9D-A640-635BBA1A6E07}" destId="{2D9B8451-D5A8-4177-A4D6-D62D406DCCCA}" srcOrd="0" destOrd="0" presId="urn:microsoft.com/office/officeart/2005/8/layout/process1"/>
    <dgm:cxn modelId="{26E30A92-FBD2-4327-AED4-7085AFC6D33D}" type="presParOf" srcId="{813EC88C-9213-4036-ABCA-5F39F6F74626}" destId="{C083BB08-0DB1-4F71-94F7-7F18EBFA0346}" srcOrd="2" destOrd="0" presId="urn:microsoft.com/office/officeart/2005/8/layout/process1"/>
    <dgm:cxn modelId="{A33FB146-82C0-448F-B259-3FD2C1312FB8}" type="presParOf" srcId="{813EC88C-9213-4036-ABCA-5F39F6F74626}" destId="{587B0328-C2C2-4773-8798-84AE89F98424}" srcOrd="3" destOrd="0" presId="urn:microsoft.com/office/officeart/2005/8/layout/process1"/>
    <dgm:cxn modelId="{D7CB89FA-B72F-475D-A3E0-E99BED96E10D}" type="presParOf" srcId="{587B0328-C2C2-4773-8798-84AE89F98424}" destId="{14C9EC8E-DBF0-42D2-BAC8-9052D7DA32FB}" srcOrd="0" destOrd="0" presId="urn:microsoft.com/office/officeart/2005/8/layout/process1"/>
    <dgm:cxn modelId="{1B36276C-DA67-4088-80CF-04B31E4B12EF}" type="presParOf" srcId="{813EC88C-9213-4036-ABCA-5F39F6F74626}" destId="{6299C5B3-7CC7-4ED2-BA3F-2345B5DCCBD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A3C02-7D28-437E-A795-5A4DB3D44C7F}" type="datetimeFigureOut">
              <a:rPr lang="ro-RO" smtClean="0"/>
              <a:t>16.01.2018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13" y="4473512"/>
            <a:ext cx="5608975" cy="36602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59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E75DA-087F-4F1E-BAC6-A07DACC1933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3642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4BDC-C10D-4FF7-B91B-50AEFB1993FA}" type="datetime1">
              <a:rPr lang="ro-RO" smtClean="0"/>
              <a:t>16.01.2018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38024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0F05-8C74-4193-9F38-19EFE4921CD4}" type="datetime1">
              <a:rPr lang="ro-RO" smtClean="0"/>
              <a:t>16.01.2018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67719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D5A50-D3F5-4AA8-A795-EA2658F38D5F}" type="datetime1">
              <a:rPr lang="ro-RO" smtClean="0"/>
              <a:t>16.01.2018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3596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0098B-B8BD-499A-9AF6-DEFEA547A890}" type="datetime1">
              <a:rPr lang="ro-RO" smtClean="0"/>
              <a:t>16.01.2018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5234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DE34E-00FA-4259-BC9B-715F773E0249}" type="datetime1">
              <a:rPr lang="ro-RO" smtClean="0"/>
              <a:t>16.01.2018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8859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AAEC-490B-435B-930A-C1CFD3E49532}" type="datetime1">
              <a:rPr lang="ro-RO" smtClean="0"/>
              <a:t>16.01.2018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8428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C2AE-42F5-432D-AA12-8B4F97BEEE3D}" type="datetime1">
              <a:rPr lang="ro-RO" smtClean="0"/>
              <a:t>16.01.2018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1987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322D-67E2-4462-BBCA-69B82256F430}" type="datetime1">
              <a:rPr lang="ro-RO" smtClean="0"/>
              <a:t>16.01.2018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9757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DD1-F279-4276-9B0C-9CC583F53AC0}" type="datetime1">
              <a:rPr lang="ro-RO" smtClean="0"/>
              <a:t>16.01.2018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46866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6D0D-3C97-4C04-90A2-08AB0F106601}" type="datetime1">
              <a:rPr lang="ro-RO" smtClean="0"/>
              <a:t>16.01.2018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1730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7D157-E1E5-4A67-BBAF-53B5050300A3}" type="datetime1">
              <a:rPr lang="ro-RO" smtClean="0"/>
              <a:t>16.01.2018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76281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891A7-A247-47BD-8F8F-D5E3CA091A62}" type="datetime1">
              <a:rPr lang="ro-RO" smtClean="0"/>
              <a:t>16.01.2018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5F320-60E3-4BD3-B8EE-E88D7AD266E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37158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Users\cristina.dinu\sintact%204.0\cache\Legislatie\temp1508190\00131305.ht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ro-RO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LÂNĂ</a:t>
            </a:r>
            <a:br>
              <a:rPr lang="ro-RO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31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Schema de ajutor de </a:t>
            </a:r>
            <a:r>
              <a:rPr lang="ro-RO" sz="3100" b="1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minimis</a:t>
            </a:r>
            <a:r>
              <a:rPr lang="ro-RO" sz="31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o-RO" sz="31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o-RO" sz="31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1 leu/kg de lână</a:t>
            </a:r>
            <a:r>
              <a:rPr lang="ro-RO" sz="31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o-RO" sz="31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o-RO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074" y="6137911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1</a:t>
            </a:fld>
            <a:endParaRPr lang="ro-R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614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8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89" y="6277377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790458" y="138792"/>
            <a:ext cx="11185511" cy="89421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/>
              <a:t> </a:t>
            </a:r>
            <a:r>
              <a:rPr lang="ro-RO" sz="2400" b="1" dirty="0" smtClean="0"/>
              <a:t>PROGRAMUL DE COLECTARE LÂNĂ</a:t>
            </a:r>
          </a:p>
          <a:p>
            <a:pPr algn="ctr"/>
            <a:r>
              <a:rPr lang="ro-RO" sz="2400" b="1" dirty="0" smtClean="0"/>
              <a:t>Schema de ajutor de </a:t>
            </a:r>
            <a:r>
              <a:rPr lang="ro-RO" sz="2400" b="1" dirty="0" err="1" smtClean="0"/>
              <a:t>minimis</a:t>
            </a:r>
            <a:r>
              <a:rPr lang="ro-RO" sz="2400" b="1" dirty="0" smtClean="0"/>
              <a:t> 1 leu/kg de lână</a:t>
            </a:r>
            <a:endParaRPr lang="ro-RO" sz="2400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46958" y="1175480"/>
            <a:ext cx="12094501" cy="8937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000" dirty="0" smtClean="0"/>
              <a:t>Hotărâre de Guvern nr. </a:t>
            </a:r>
            <a:r>
              <a:rPr lang="ro-RO" sz="2000" dirty="0"/>
              <a:t>500/2017 </a:t>
            </a:r>
            <a:endParaRPr lang="ro-RO" sz="2000" dirty="0" smtClean="0"/>
          </a:p>
          <a:p>
            <a:pPr algn="ctr"/>
            <a:r>
              <a:rPr lang="ro-RO" sz="2000" dirty="0" smtClean="0"/>
              <a:t>privind </a:t>
            </a:r>
            <a:r>
              <a:rPr lang="ro-RO" sz="2000" dirty="0"/>
              <a:t>aprobarea schemei </a:t>
            </a:r>
            <a:endParaRPr lang="ro-RO" sz="2000" dirty="0" smtClean="0"/>
          </a:p>
          <a:p>
            <a:pPr algn="ctr"/>
            <a:r>
              <a:rPr lang="ro-RO" sz="2000" dirty="0" smtClean="0"/>
              <a:t>"</a:t>
            </a:r>
            <a:r>
              <a:rPr lang="ro-RO" sz="2000" dirty="0"/>
              <a:t>Ajutor de </a:t>
            </a:r>
            <a:r>
              <a:rPr lang="ro-RO" sz="2000" dirty="0" err="1"/>
              <a:t>minimis</a:t>
            </a:r>
            <a:r>
              <a:rPr lang="ro-RO" sz="2000" dirty="0"/>
              <a:t> pentru aplicarea programului de </a:t>
            </a:r>
            <a:r>
              <a:rPr lang="ro-RO" sz="2000" dirty="0" err="1"/>
              <a:t>susţinere</a:t>
            </a:r>
            <a:r>
              <a:rPr lang="ro-RO" sz="2000" dirty="0"/>
              <a:t> a crescătorilor de ovine pentru comercializarea lânii"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2</a:t>
            </a:fld>
            <a:endParaRPr lang="ro-RO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904849" y="2236300"/>
            <a:ext cx="1819551" cy="6005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400" dirty="0" smtClean="0"/>
              <a:t>Buget 2018:</a:t>
            </a:r>
            <a:endParaRPr lang="ro-RO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2904849" y="4022024"/>
            <a:ext cx="1728600" cy="716437"/>
          </a:xfrm>
          <a:prstGeom prst="roundRect">
            <a:avLst/>
          </a:prstGeom>
          <a:solidFill>
            <a:srgbClr val="DF5B5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400" dirty="0" smtClean="0"/>
              <a:t>Beneficiari</a:t>
            </a:r>
            <a:endParaRPr lang="ro-RO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7078133" y="2203241"/>
            <a:ext cx="2731329" cy="62945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400" dirty="0" smtClean="0"/>
              <a:t>36.000.000 lei</a:t>
            </a:r>
            <a:endParaRPr lang="ro-RO" sz="2400" dirty="0"/>
          </a:p>
        </p:txBody>
      </p:sp>
      <p:sp>
        <p:nvSpPr>
          <p:cNvPr id="13" name="Right Arrow 12"/>
          <p:cNvSpPr/>
          <p:nvPr/>
        </p:nvSpPr>
        <p:spPr>
          <a:xfrm>
            <a:off x="5610727" y="2289740"/>
            <a:ext cx="649321" cy="484632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444887" y="4137926"/>
            <a:ext cx="649321" cy="484632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260048" y="3018725"/>
            <a:ext cx="5813418" cy="3439472"/>
          </a:xfrm>
          <a:prstGeom prst="roundRect">
            <a:avLst/>
          </a:prstGeom>
          <a:solidFill>
            <a:srgbClr val="DF5B5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o-RO" sz="1600" dirty="0" smtClean="0"/>
              <a:t>a) crescători </a:t>
            </a:r>
            <a:r>
              <a:rPr lang="ro-RO" sz="1600" dirty="0"/>
              <a:t>de ovine, persoane fizice, care </a:t>
            </a:r>
            <a:r>
              <a:rPr lang="ro-RO" sz="1600" dirty="0" err="1"/>
              <a:t>deţin</a:t>
            </a:r>
            <a:r>
              <a:rPr lang="ro-RO" sz="1600" dirty="0"/>
              <a:t> atestat de producător emis în baza Legii nr. 145/2014 pentru stabilirea unor măsuri de reglementare a </a:t>
            </a:r>
            <a:r>
              <a:rPr lang="ro-RO" sz="1600" dirty="0" err="1"/>
              <a:t>pieţei</a:t>
            </a:r>
            <a:r>
              <a:rPr lang="ro-RO" sz="1600" dirty="0"/>
              <a:t> produselor din sectorul agricol, cu modificările </a:t>
            </a:r>
            <a:r>
              <a:rPr lang="ro-RO" sz="1600" dirty="0" err="1"/>
              <a:t>şi</a:t>
            </a:r>
            <a:r>
              <a:rPr lang="ro-RO" sz="1600" dirty="0"/>
              <a:t> completările ulterioare, valabil până la data </a:t>
            </a:r>
            <a:r>
              <a:rPr lang="ro-RO" sz="1600" dirty="0" err="1"/>
              <a:t>plăţii</a:t>
            </a:r>
            <a:r>
              <a:rPr lang="ro-RO" sz="1600" dirty="0"/>
              <a:t> ajutorului de </a:t>
            </a:r>
            <a:r>
              <a:rPr lang="ro-RO" sz="1600" dirty="0" err="1"/>
              <a:t>minimis</a:t>
            </a:r>
            <a:r>
              <a:rPr lang="ro-RO" sz="1600" dirty="0"/>
              <a:t>;</a:t>
            </a:r>
          </a:p>
          <a:p>
            <a:r>
              <a:rPr lang="ro-RO" sz="1600" dirty="0" smtClean="0"/>
              <a:t>b) crescători </a:t>
            </a:r>
            <a:r>
              <a:rPr lang="ro-RO" sz="1600" dirty="0"/>
              <a:t>de ovine, persoane fizice autorizate, întreprinderi individuale </a:t>
            </a:r>
            <a:r>
              <a:rPr lang="ro-RO" sz="1600" dirty="0" err="1"/>
              <a:t>şi</a:t>
            </a:r>
            <a:r>
              <a:rPr lang="ro-RO" sz="1600" dirty="0"/>
              <a:t> întreprinderi familiale, constituite potrivit prevederilor </a:t>
            </a:r>
            <a:r>
              <a:rPr lang="ro-RO" sz="1600" dirty="0" err="1"/>
              <a:t>Ordonanţei</a:t>
            </a:r>
            <a:r>
              <a:rPr lang="ro-RO" sz="1600" dirty="0"/>
              <a:t> de </a:t>
            </a:r>
            <a:r>
              <a:rPr lang="ro-RO" sz="1600" dirty="0" err="1"/>
              <a:t>urgenţă</a:t>
            </a:r>
            <a:r>
              <a:rPr lang="ro-RO" sz="1600" dirty="0"/>
              <a:t> a Guvernului nr. 44/2008 privind </a:t>
            </a:r>
            <a:r>
              <a:rPr lang="ro-RO" sz="1600" dirty="0" err="1"/>
              <a:t>desfăşurarea</a:t>
            </a:r>
            <a:r>
              <a:rPr lang="ro-RO" sz="1600" dirty="0"/>
              <a:t> </a:t>
            </a:r>
            <a:r>
              <a:rPr lang="ro-RO" sz="1600" dirty="0" err="1"/>
              <a:t>activităţilor</a:t>
            </a:r>
            <a:r>
              <a:rPr lang="ro-RO" sz="1600" dirty="0"/>
              <a:t> economice de către persoanele fizice autorizate, întreprinderile individuale </a:t>
            </a:r>
            <a:r>
              <a:rPr lang="ro-RO" sz="1600" dirty="0" err="1"/>
              <a:t>şi</a:t>
            </a:r>
            <a:r>
              <a:rPr lang="ro-RO" sz="1600" dirty="0"/>
              <a:t> întreprinderile familiale, aprobată cu modificări </a:t>
            </a:r>
            <a:r>
              <a:rPr lang="ro-RO" sz="1600" dirty="0" err="1"/>
              <a:t>şi</a:t>
            </a:r>
            <a:r>
              <a:rPr lang="ro-RO" sz="1600" dirty="0"/>
              <a:t> completări prin Legea nr. 182/2016;</a:t>
            </a:r>
          </a:p>
          <a:p>
            <a:r>
              <a:rPr lang="ro-RO" sz="1600" dirty="0" smtClean="0"/>
              <a:t>c)crescători </a:t>
            </a:r>
            <a:r>
              <a:rPr lang="ro-RO" sz="1600" dirty="0"/>
              <a:t>de ovine, persoane juridice.</a:t>
            </a:r>
          </a:p>
        </p:txBody>
      </p:sp>
    </p:spTree>
    <p:extLst>
      <p:ext uri="{BB962C8B-B14F-4D97-AF65-F5344CB8AC3E}">
        <p14:creationId xmlns:p14="http://schemas.microsoft.com/office/powerpoint/2010/main" val="201664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8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89" y="6277377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2141023" y="0"/>
            <a:ext cx="7561778" cy="10344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/>
              <a:t> </a:t>
            </a:r>
            <a:r>
              <a:rPr lang="ro-RO" sz="2400" b="1" dirty="0" smtClean="0"/>
              <a:t>PROGRAMUL DE COLECTARE LÂNĂ</a:t>
            </a:r>
          </a:p>
          <a:p>
            <a:pPr algn="ctr"/>
            <a:r>
              <a:rPr lang="ro-RO" sz="2400" b="1" dirty="0" smtClean="0"/>
              <a:t>Schema de ajutor de </a:t>
            </a:r>
            <a:r>
              <a:rPr lang="ro-RO" sz="2400" b="1" dirty="0" err="1" smtClean="0"/>
              <a:t>minimis</a:t>
            </a:r>
            <a:r>
              <a:rPr lang="ro-RO" sz="2400" b="1" dirty="0" smtClean="0"/>
              <a:t> 1 leu/kg de lână</a:t>
            </a:r>
            <a:endParaRPr lang="ro-RO" sz="2400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207824" y="2276617"/>
            <a:ext cx="3539067" cy="1412405"/>
          </a:xfrm>
          <a:prstGeom prst="roundRect">
            <a:avLst/>
          </a:prstGeom>
          <a:solidFill>
            <a:srgbClr val="FF0000">
              <a:alpha val="64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o-RO" sz="2400" b="1" dirty="0" smtClean="0"/>
              <a:t>Crescătorii de ovine</a:t>
            </a:r>
            <a:endParaRPr lang="ro-RO" sz="24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3962401" y="1202266"/>
            <a:ext cx="8012053" cy="3810000"/>
          </a:xfrm>
          <a:prstGeom prst="roundRect">
            <a:avLst/>
          </a:prstGeom>
          <a:solidFill>
            <a:srgbClr val="DF5B5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n-US" sz="2000" b="1" dirty="0" smtClean="0"/>
          </a:p>
          <a:p>
            <a:pPr lvl="0" algn="ctr"/>
            <a:r>
              <a:rPr lang="ro-RO" sz="2000" b="1" dirty="0" smtClean="0"/>
              <a:t>Condiții </a:t>
            </a:r>
            <a:r>
              <a:rPr lang="ro-RO" sz="2000" b="1" dirty="0"/>
              <a:t>de eligibilitate</a:t>
            </a:r>
            <a:endParaRPr lang="ro-RO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err="1"/>
              <a:t>să</a:t>
            </a:r>
            <a:r>
              <a:rPr lang="en-US" sz="2000" dirty="0"/>
              <a:t> </a:t>
            </a:r>
            <a:r>
              <a:rPr lang="en-US" sz="2000" dirty="0" err="1"/>
              <a:t>deţină</a:t>
            </a:r>
            <a:r>
              <a:rPr lang="en-US" sz="2000" dirty="0"/>
              <a:t> o </a:t>
            </a:r>
            <a:r>
              <a:rPr lang="en-US" sz="2000" dirty="0" err="1"/>
              <a:t>exploataţie</a:t>
            </a:r>
            <a:r>
              <a:rPr lang="en-US" sz="2000" dirty="0"/>
              <a:t> </a:t>
            </a:r>
            <a:r>
              <a:rPr lang="en-US" sz="2000" dirty="0" err="1"/>
              <a:t>înregistrată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Registrul</a:t>
            </a:r>
            <a:r>
              <a:rPr lang="en-US" sz="2000" dirty="0"/>
              <a:t> </a:t>
            </a:r>
            <a:r>
              <a:rPr lang="en-US" sz="2000" dirty="0" err="1"/>
              <a:t>naţional</a:t>
            </a:r>
            <a:r>
              <a:rPr lang="en-US" sz="2000" dirty="0"/>
              <a:t> al </a:t>
            </a:r>
            <a:r>
              <a:rPr lang="en-US" sz="2000" dirty="0" err="1"/>
              <a:t>exploataţiilor</a:t>
            </a:r>
            <a:r>
              <a:rPr lang="en-US" sz="2000" dirty="0"/>
              <a:t>, </a:t>
            </a:r>
            <a:r>
              <a:rPr lang="en-US" sz="2000" dirty="0" err="1"/>
              <a:t>denumit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continuare</a:t>
            </a:r>
            <a:r>
              <a:rPr lang="en-US" sz="2000" dirty="0"/>
              <a:t> RNE, </a:t>
            </a:r>
            <a:r>
              <a:rPr lang="en-US" sz="2000" dirty="0" err="1"/>
              <a:t>astfel</a:t>
            </a:r>
            <a:r>
              <a:rPr lang="en-US" sz="2000" dirty="0"/>
              <a:t> cum </a:t>
            </a:r>
            <a:r>
              <a:rPr lang="en-US" sz="2000" dirty="0" err="1"/>
              <a:t>este</a:t>
            </a:r>
            <a:r>
              <a:rPr lang="en-US" sz="2000" dirty="0"/>
              <a:t> </a:t>
            </a:r>
            <a:r>
              <a:rPr lang="en-US" sz="2000" dirty="0" err="1"/>
              <a:t>prevăzut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Norma </a:t>
            </a:r>
            <a:r>
              <a:rPr lang="en-US" sz="2000" dirty="0" err="1"/>
              <a:t>sanitară</a:t>
            </a:r>
            <a:r>
              <a:rPr lang="en-US" sz="2000" dirty="0"/>
              <a:t> </a:t>
            </a:r>
            <a:r>
              <a:rPr lang="en-US" sz="2000" dirty="0" err="1"/>
              <a:t>veterinară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</a:t>
            </a:r>
            <a:r>
              <a:rPr lang="en-US" sz="2000" dirty="0" err="1"/>
              <a:t>implementarea</a:t>
            </a:r>
            <a:r>
              <a:rPr lang="en-US" sz="2000" dirty="0"/>
              <a:t> </a:t>
            </a:r>
            <a:r>
              <a:rPr lang="en-US" sz="2000" dirty="0" err="1"/>
              <a:t>procesului</a:t>
            </a:r>
            <a:r>
              <a:rPr lang="en-US" sz="2000" dirty="0"/>
              <a:t> de </a:t>
            </a:r>
            <a:r>
              <a:rPr lang="en-US" sz="2000" dirty="0" err="1"/>
              <a:t>identificare</a:t>
            </a:r>
            <a:r>
              <a:rPr lang="en-US" sz="2000" dirty="0"/>
              <a:t> </a:t>
            </a:r>
            <a:r>
              <a:rPr lang="en-US" sz="2000" dirty="0" err="1"/>
              <a:t>şi</a:t>
            </a:r>
            <a:r>
              <a:rPr lang="en-US" sz="2000" dirty="0"/>
              <a:t> </a:t>
            </a:r>
            <a:r>
              <a:rPr lang="en-US" sz="2000" dirty="0" err="1"/>
              <a:t>înregistrare</a:t>
            </a:r>
            <a:r>
              <a:rPr lang="en-US" sz="2000" dirty="0"/>
              <a:t> a </a:t>
            </a:r>
            <a:r>
              <a:rPr lang="en-US" sz="2000" dirty="0" err="1"/>
              <a:t>suinelor</a:t>
            </a:r>
            <a:r>
              <a:rPr lang="en-US" sz="2000" dirty="0"/>
              <a:t>, </a:t>
            </a:r>
            <a:r>
              <a:rPr lang="en-US" sz="2000" dirty="0" err="1"/>
              <a:t>ovinelor</a:t>
            </a:r>
            <a:r>
              <a:rPr lang="en-US" sz="2000" dirty="0"/>
              <a:t>, </a:t>
            </a:r>
            <a:r>
              <a:rPr lang="en-US" sz="2000" dirty="0" err="1"/>
              <a:t>caprinelor</a:t>
            </a:r>
            <a:r>
              <a:rPr lang="en-US" sz="2000" dirty="0"/>
              <a:t> </a:t>
            </a:r>
            <a:r>
              <a:rPr lang="en-US" sz="2000" dirty="0" err="1"/>
              <a:t>şi</a:t>
            </a:r>
            <a:r>
              <a:rPr lang="en-US" sz="2000" dirty="0"/>
              <a:t> </a:t>
            </a:r>
            <a:r>
              <a:rPr lang="en-US" sz="2000" dirty="0" err="1"/>
              <a:t>bovinelor</a:t>
            </a:r>
            <a:r>
              <a:rPr lang="en-US" sz="2000" dirty="0"/>
              <a:t>, </a:t>
            </a:r>
            <a:r>
              <a:rPr lang="en-US" sz="2000" dirty="0" err="1"/>
              <a:t>aprobată</a:t>
            </a:r>
            <a:r>
              <a:rPr lang="en-US" sz="2000" dirty="0"/>
              <a:t> </a:t>
            </a:r>
            <a:r>
              <a:rPr lang="en-US" sz="2000" dirty="0" err="1"/>
              <a:t>prin</a:t>
            </a:r>
            <a:r>
              <a:rPr lang="en-US" sz="2000" dirty="0"/>
              <a:t> </a:t>
            </a:r>
            <a:r>
              <a:rPr lang="en-US" sz="2000" dirty="0" err="1"/>
              <a:t>Ordinul</a:t>
            </a:r>
            <a:r>
              <a:rPr lang="en-US" sz="2000" dirty="0"/>
              <a:t> </a:t>
            </a:r>
            <a:r>
              <a:rPr lang="en-US" sz="2000" dirty="0" err="1"/>
              <a:t>preşedintelui</a:t>
            </a:r>
            <a:r>
              <a:rPr lang="en-US" sz="2000" dirty="0"/>
              <a:t> </a:t>
            </a:r>
            <a:r>
              <a:rPr lang="en-US" sz="2000" dirty="0" err="1"/>
              <a:t>Autorităţii</a:t>
            </a:r>
            <a:r>
              <a:rPr lang="en-US" sz="2000" dirty="0"/>
              <a:t> </a:t>
            </a:r>
            <a:r>
              <a:rPr lang="en-US" sz="2000" dirty="0" err="1"/>
              <a:t>Naţionale</a:t>
            </a:r>
            <a:r>
              <a:rPr lang="en-US" sz="2000" dirty="0"/>
              <a:t> </a:t>
            </a:r>
            <a:r>
              <a:rPr lang="en-US" sz="2000" dirty="0" err="1"/>
              <a:t>Sanitare</a:t>
            </a:r>
            <a:r>
              <a:rPr lang="en-US" sz="2000" dirty="0"/>
              <a:t> </a:t>
            </a:r>
            <a:r>
              <a:rPr lang="en-US" sz="2000" dirty="0" err="1"/>
              <a:t>Veterinare</a:t>
            </a:r>
            <a:r>
              <a:rPr lang="en-US" sz="2000" dirty="0"/>
              <a:t> </a:t>
            </a:r>
            <a:r>
              <a:rPr lang="en-US" sz="2000" dirty="0" err="1"/>
              <a:t>şi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</a:t>
            </a:r>
            <a:r>
              <a:rPr lang="en-US" sz="2000" dirty="0" err="1"/>
              <a:t>Siguranţa</a:t>
            </a:r>
            <a:r>
              <a:rPr lang="en-US" sz="2000" dirty="0"/>
              <a:t> </a:t>
            </a:r>
            <a:r>
              <a:rPr lang="en-US" sz="2000" dirty="0" err="1"/>
              <a:t>Alimentelor</a:t>
            </a:r>
            <a:r>
              <a:rPr lang="en-US" sz="2000" dirty="0"/>
              <a:t> </a:t>
            </a:r>
            <a:r>
              <a:rPr lang="en-US" sz="2000" dirty="0" err="1"/>
              <a:t>nr</a:t>
            </a:r>
            <a:r>
              <a:rPr lang="en-US" sz="2000" dirty="0"/>
              <a:t>. </a:t>
            </a:r>
            <a:r>
              <a:rPr lang="en-US" sz="2000" dirty="0">
                <a:hlinkClick r:id="rId4" action="ppaction://hlinkfile"/>
              </a:rPr>
              <a:t>40/2010</a:t>
            </a:r>
            <a:r>
              <a:rPr lang="en-US" sz="2000" dirty="0"/>
              <a:t>, cu </a:t>
            </a:r>
            <a:r>
              <a:rPr lang="en-US" sz="2000" dirty="0" err="1"/>
              <a:t>modificările</a:t>
            </a:r>
            <a:r>
              <a:rPr lang="en-US" sz="2000" dirty="0"/>
              <a:t> </a:t>
            </a:r>
            <a:r>
              <a:rPr lang="en-US" sz="2000" dirty="0" err="1"/>
              <a:t>şi</a:t>
            </a:r>
            <a:r>
              <a:rPr lang="en-US" sz="2000" dirty="0"/>
              <a:t> </a:t>
            </a:r>
            <a:r>
              <a:rPr lang="en-US" sz="2000" dirty="0" err="1"/>
              <a:t>completările</a:t>
            </a:r>
            <a:r>
              <a:rPr lang="en-US" sz="2000" dirty="0"/>
              <a:t> </a:t>
            </a:r>
            <a:r>
              <a:rPr lang="en-US" sz="2000" dirty="0" err="1" smtClean="0"/>
              <a:t>ulterioare</a:t>
            </a:r>
            <a:endParaRPr lang="ro-RO" sz="2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err="1"/>
              <a:t>să</a:t>
            </a:r>
            <a:r>
              <a:rPr lang="en-US" sz="2000" dirty="0"/>
              <a:t> </a:t>
            </a:r>
            <a:r>
              <a:rPr lang="en-US" sz="2000" dirty="0" err="1"/>
              <a:t>facă</a:t>
            </a:r>
            <a:r>
              <a:rPr lang="en-US" sz="2000" dirty="0"/>
              <a:t> </a:t>
            </a:r>
            <a:r>
              <a:rPr lang="en-US" sz="2000" dirty="0" err="1"/>
              <a:t>dovada</a:t>
            </a:r>
            <a:r>
              <a:rPr lang="en-US" sz="2000" dirty="0"/>
              <a:t> </a:t>
            </a:r>
            <a:r>
              <a:rPr lang="en-US" sz="2000" dirty="0" err="1"/>
              <a:t>comercializării</a:t>
            </a:r>
            <a:r>
              <a:rPr lang="en-US" sz="2000" dirty="0"/>
              <a:t> </a:t>
            </a:r>
            <a:r>
              <a:rPr lang="en-US" sz="2000" dirty="0" err="1"/>
              <a:t>cantităţii</a:t>
            </a:r>
            <a:r>
              <a:rPr lang="en-US" sz="2000" dirty="0"/>
              <a:t> de </a:t>
            </a:r>
            <a:r>
              <a:rPr lang="en-US" sz="2000" dirty="0" err="1"/>
              <a:t>lână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care </a:t>
            </a:r>
            <a:r>
              <a:rPr lang="en-US" sz="2000" dirty="0" err="1"/>
              <a:t>solicită</a:t>
            </a:r>
            <a:r>
              <a:rPr lang="en-US" sz="2000" dirty="0"/>
              <a:t> </a:t>
            </a:r>
            <a:r>
              <a:rPr lang="en-US" sz="2000" dirty="0" err="1"/>
              <a:t>acordarea</a:t>
            </a:r>
            <a:r>
              <a:rPr lang="en-US" sz="2000" dirty="0"/>
              <a:t> </a:t>
            </a:r>
            <a:r>
              <a:rPr lang="en-US" sz="2000" dirty="0" err="1"/>
              <a:t>sprijinului</a:t>
            </a:r>
            <a:r>
              <a:rPr lang="en-US" sz="2000" dirty="0"/>
              <a:t> </a:t>
            </a:r>
            <a:r>
              <a:rPr lang="en-US" sz="2000" dirty="0" err="1"/>
              <a:t>către</a:t>
            </a:r>
            <a:r>
              <a:rPr lang="en-US" sz="2000" dirty="0"/>
              <a:t> un </a:t>
            </a:r>
            <a:r>
              <a:rPr lang="en-US" sz="2000" dirty="0" err="1"/>
              <a:t>centru</a:t>
            </a:r>
            <a:r>
              <a:rPr lang="en-US" sz="2000" dirty="0"/>
              <a:t> de </a:t>
            </a:r>
            <a:r>
              <a:rPr lang="en-US" sz="2000" dirty="0" err="1"/>
              <a:t>colectare</a:t>
            </a:r>
            <a:r>
              <a:rPr lang="en-US" sz="2000" dirty="0"/>
              <a:t> a </a:t>
            </a:r>
            <a:r>
              <a:rPr lang="en-US" sz="2000" dirty="0" err="1"/>
              <a:t>lânii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 o </a:t>
            </a:r>
            <a:r>
              <a:rPr lang="en-US" sz="2000" dirty="0" err="1"/>
              <a:t>unitate</a:t>
            </a:r>
            <a:r>
              <a:rPr lang="en-US" sz="2000" dirty="0"/>
              <a:t> de </a:t>
            </a:r>
            <a:r>
              <a:rPr lang="en-US" sz="2000" dirty="0" err="1"/>
              <a:t>procesare</a:t>
            </a:r>
            <a:r>
              <a:rPr lang="en-US" sz="2000" dirty="0"/>
              <a:t> a </a:t>
            </a:r>
            <a:r>
              <a:rPr lang="en-US" sz="2000" dirty="0" err="1"/>
              <a:t>lânii</a:t>
            </a:r>
            <a:endParaRPr lang="ro-RO" sz="20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3</a:t>
            </a:fld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488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8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89" y="6277377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2141023" y="0"/>
            <a:ext cx="7561778" cy="46566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prstClr val="black"/>
                </a:solidFill>
              </a:rPr>
              <a:t> </a:t>
            </a:r>
            <a:r>
              <a:rPr lang="ro-RO" sz="2400" b="1" dirty="0" smtClean="0">
                <a:solidFill>
                  <a:prstClr val="black"/>
                </a:solidFill>
              </a:rPr>
              <a:t>PROGRAMUL de ajutor de </a:t>
            </a:r>
            <a:r>
              <a:rPr lang="ro-RO" sz="2400" b="1" dirty="0" err="1" smtClean="0">
                <a:solidFill>
                  <a:prstClr val="black"/>
                </a:solidFill>
              </a:rPr>
              <a:t>minimis</a:t>
            </a:r>
            <a:r>
              <a:rPr lang="ro-RO" sz="2400" b="1" dirty="0" smtClean="0">
                <a:solidFill>
                  <a:prstClr val="black"/>
                </a:solidFill>
              </a:rPr>
              <a:t> 1 leu/kg de lână</a:t>
            </a:r>
            <a:endParaRPr lang="ro-RO" sz="2400" dirty="0" smtClean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756854" y="2483056"/>
            <a:ext cx="4152378" cy="56531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400" b="1" dirty="0" smtClean="0">
                <a:solidFill>
                  <a:prstClr val="black"/>
                </a:solidFill>
              </a:rPr>
              <a:t>DOVADA COMERCIALIZĂRII</a:t>
            </a:r>
            <a:endParaRPr lang="ro-RO" sz="2400" b="1" dirty="0">
              <a:solidFill>
                <a:prstClr val="black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prstClr val="black"/>
                </a:solidFill>
              </a:rPr>
              <a:pPr/>
              <a:t>4</a:t>
            </a:fld>
            <a:endParaRPr lang="ro-RO" dirty="0">
              <a:solidFill>
                <a:prstClr val="black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621867" y="3956596"/>
            <a:ext cx="6468530" cy="23207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err="1"/>
              <a:t>factura</a:t>
            </a:r>
            <a:r>
              <a:rPr lang="en-US" sz="2000" dirty="0"/>
              <a:t>/fila/</a:t>
            </a:r>
            <a:r>
              <a:rPr lang="en-US" sz="2000" dirty="0" err="1"/>
              <a:t>filele</a:t>
            </a:r>
            <a:r>
              <a:rPr lang="en-US" sz="2000" dirty="0"/>
              <a:t> din </a:t>
            </a:r>
            <a:r>
              <a:rPr lang="en-US" sz="2000" dirty="0" err="1"/>
              <a:t>carnetul</a:t>
            </a:r>
            <a:r>
              <a:rPr lang="en-US" sz="2000" dirty="0"/>
              <a:t> de </a:t>
            </a:r>
            <a:r>
              <a:rPr lang="en-US" sz="2000" dirty="0" err="1"/>
              <a:t>comercializare</a:t>
            </a:r>
            <a:r>
              <a:rPr lang="en-US" sz="2000" dirty="0"/>
              <a:t>, din care </a:t>
            </a:r>
            <a:r>
              <a:rPr lang="en-US" sz="2000" dirty="0" err="1"/>
              <a:t>să</a:t>
            </a:r>
            <a:r>
              <a:rPr lang="en-US" sz="2000" dirty="0"/>
              <a:t> </a:t>
            </a:r>
            <a:r>
              <a:rPr lang="en-US" sz="2000" dirty="0" err="1"/>
              <a:t>rezulte</a:t>
            </a:r>
            <a:r>
              <a:rPr lang="en-US" sz="2000" dirty="0"/>
              <a:t> </a:t>
            </a:r>
            <a:r>
              <a:rPr lang="en-US" sz="2000" dirty="0" err="1"/>
              <a:t>cantitatea</a:t>
            </a:r>
            <a:r>
              <a:rPr lang="en-US" sz="2000" dirty="0"/>
              <a:t> de </a:t>
            </a:r>
            <a:r>
              <a:rPr lang="en-US" sz="2000" dirty="0" err="1"/>
              <a:t>lână</a:t>
            </a:r>
            <a:r>
              <a:rPr lang="en-US" sz="2000" dirty="0"/>
              <a:t> </a:t>
            </a:r>
            <a:r>
              <a:rPr lang="en-US" sz="2000" dirty="0" err="1" smtClean="0"/>
              <a:t>comercializată</a:t>
            </a:r>
            <a:r>
              <a:rPr lang="ro-RO" sz="2000" dirty="0" smtClean="0"/>
              <a:t> în care beneficiar este societatea de la pct. b, sub condiția depunerii la DAJ a: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sz="2000" b="1" dirty="0" smtClean="0">
                <a:solidFill>
                  <a:prstClr val="black"/>
                </a:solidFill>
              </a:rPr>
              <a:t>Copie contractul încheiat între societatea care preia și centrul de colectare sau unitatea de procesare a lânii</a:t>
            </a:r>
            <a:endParaRPr lang="ro-RO" sz="2000" b="1" dirty="0">
              <a:solidFill>
                <a:prstClr val="black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55602" y="3956596"/>
            <a:ext cx="4893732" cy="225793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err="1" smtClean="0"/>
              <a:t>factura</a:t>
            </a:r>
            <a:r>
              <a:rPr lang="en-US" sz="2000" dirty="0" smtClean="0"/>
              <a:t>/fila/</a:t>
            </a:r>
            <a:r>
              <a:rPr lang="en-US" sz="2000" dirty="0" err="1" smtClean="0"/>
              <a:t>filele</a:t>
            </a:r>
            <a:r>
              <a:rPr lang="en-US" sz="2000" dirty="0" smtClean="0"/>
              <a:t> din </a:t>
            </a:r>
            <a:r>
              <a:rPr lang="en-US" sz="2000" dirty="0" err="1" smtClean="0"/>
              <a:t>carnetul</a:t>
            </a:r>
            <a:r>
              <a:rPr lang="en-US" sz="2000" dirty="0" smtClean="0"/>
              <a:t> de </a:t>
            </a:r>
            <a:r>
              <a:rPr lang="en-US" sz="2000" dirty="0" err="1" smtClean="0"/>
              <a:t>comercializare</a:t>
            </a:r>
            <a:r>
              <a:rPr lang="en-US" sz="2000" dirty="0" smtClean="0"/>
              <a:t>, din care </a:t>
            </a:r>
            <a:r>
              <a:rPr lang="en-US" sz="2000" dirty="0" err="1" smtClean="0"/>
              <a:t>să</a:t>
            </a:r>
            <a:r>
              <a:rPr lang="en-US" sz="2000" dirty="0" smtClean="0"/>
              <a:t> </a:t>
            </a:r>
            <a:r>
              <a:rPr lang="en-US" sz="2000" dirty="0" err="1" smtClean="0"/>
              <a:t>rezulte</a:t>
            </a:r>
            <a:r>
              <a:rPr lang="en-US" sz="2000" dirty="0" smtClean="0"/>
              <a:t> </a:t>
            </a:r>
            <a:r>
              <a:rPr lang="en-US" sz="2000" dirty="0" err="1" smtClean="0"/>
              <a:t>cantitatea</a:t>
            </a:r>
            <a:r>
              <a:rPr lang="en-US" sz="2000" dirty="0" smtClean="0"/>
              <a:t> de </a:t>
            </a:r>
            <a:r>
              <a:rPr lang="en-US" sz="2000" dirty="0" err="1" smtClean="0"/>
              <a:t>lână</a:t>
            </a:r>
            <a:r>
              <a:rPr lang="en-US" sz="2000" dirty="0" smtClean="0"/>
              <a:t> </a:t>
            </a:r>
            <a:r>
              <a:rPr lang="en-US" sz="2000" dirty="0" err="1" smtClean="0"/>
              <a:t>comercializată</a:t>
            </a:r>
            <a:r>
              <a:rPr lang="ro-RO" sz="2000" dirty="0" smtClean="0"/>
              <a:t> în care beneficiar este centrul de colectare sau o unitate de procesare a lânii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3133" y="748974"/>
            <a:ext cx="11997264" cy="139117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o-RO" sz="2000" dirty="0">
                <a:solidFill>
                  <a:prstClr val="black"/>
                </a:solidFill>
              </a:rPr>
              <a:t> </a:t>
            </a:r>
            <a:r>
              <a:rPr lang="ro-RO" sz="2000" b="1" dirty="0" smtClean="0">
                <a:solidFill>
                  <a:prstClr val="black"/>
                </a:solidFill>
              </a:rPr>
              <a:t>Comercializarea lânii de către crescător se poate face:</a:t>
            </a:r>
          </a:p>
          <a:p>
            <a:pPr marL="457200" indent="-457200" algn="just">
              <a:buAutoNum type="alphaLcPeriod"/>
            </a:pPr>
            <a:r>
              <a:rPr lang="ro-RO" sz="2000" b="1" dirty="0" smtClean="0">
                <a:solidFill>
                  <a:prstClr val="black"/>
                </a:solidFill>
              </a:rPr>
              <a:t>Prin comercializarea directă </a:t>
            </a:r>
            <a:r>
              <a:rPr lang="ro-RO" sz="2000" b="1" dirty="0" err="1" smtClean="0">
                <a:solidFill>
                  <a:prstClr val="black"/>
                </a:solidFill>
              </a:rPr>
              <a:t>catre</a:t>
            </a:r>
            <a:r>
              <a:rPr lang="ro-RO" sz="2000" b="1" dirty="0" smtClean="0">
                <a:solidFill>
                  <a:prstClr val="black"/>
                </a:solidFill>
              </a:rPr>
              <a:t> un centru de colectare </a:t>
            </a:r>
            <a:r>
              <a:rPr lang="pt-BR" sz="2000" b="1" dirty="0" smtClean="0">
                <a:solidFill>
                  <a:prstClr val="black"/>
                </a:solidFill>
              </a:rPr>
              <a:t>sau </a:t>
            </a:r>
            <a:r>
              <a:rPr lang="pt-BR" sz="2000" b="1" dirty="0">
                <a:solidFill>
                  <a:prstClr val="black"/>
                </a:solidFill>
              </a:rPr>
              <a:t>o unitate de procesare a lânii</a:t>
            </a:r>
            <a:endParaRPr lang="ro-RO" sz="2000" b="1" dirty="0" smtClean="0">
              <a:solidFill>
                <a:prstClr val="black"/>
              </a:solidFill>
            </a:endParaRPr>
          </a:p>
          <a:p>
            <a:pPr marL="457200" indent="-457200" algn="just">
              <a:buAutoNum type="alphaLcPeriod"/>
            </a:pPr>
            <a:r>
              <a:rPr lang="ro-RO" sz="2000" b="1" dirty="0" smtClean="0">
                <a:solidFill>
                  <a:prstClr val="black"/>
                </a:solidFill>
              </a:rPr>
              <a:t>Prin comercializarea </a:t>
            </a:r>
            <a:r>
              <a:rPr lang="ro-RO" sz="2000" b="1" dirty="0" err="1" smtClean="0">
                <a:solidFill>
                  <a:prstClr val="black"/>
                </a:solidFill>
              </a:rPr>
              <a:t>catre</a:t>
            </a:r>
            <a:r>
              <a:rPr lang="ro-RO" sz="2000" b="1" dirty="0" smtClean="0">
                <a:solidFill>
                  <a:prstClr val="black"/>
                </a:solidFill>
              </a:rPr>
              <a:t> o societate care are contract de furnizare cu un centru de colectare sau o unitate de procesare a lânii</a:t>
            </a:r>
            <a:endParaRPr lang="ro-RO" sz="2000" dirty="0" smtClean="0">
              <a:solidFill>
                <a:prstClr val="black"/>
              </a:solidFill>
            </a:endParaRPr>
          </a:p>
        </p:txBody>
      </p:sp>
      <p:sp>
        <p:nvSpPr>
          <p:cNvPr id="2" name="Right Arrow 1"/>
          <p:cNvSpPr/>
          <p:nvPr/>
        </p:nvSpPr>
        <p:spPr>
          <a:xfrm rot="3740094">
            <a:off x="7218359" y="3268042"/>
            <a:ext cx="649321" cy="484632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7264854">
            <a:off x="3807328" y="3329313"/>
            <a:ext cx="649321" cy="484632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25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3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57" y="6268540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4994366" y="3471023"/>
            <a:ext cx="6096000" cy="2978764"/>
          </a:xfrm>
          <a:prstGeom prst="rect">
            <a:avLst/>
          </a:prstGeom>
          <a:solidFill>
            <a:schemeClr val="accent1">
              <a:lumMod val="40000"/>
              <a:lumOff val="60000"/>
              <a:alpha val="59000"/>
            </a:schemeClr>
          </a:solidFill>
          <a:ln w="38100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o-RO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MINISTERUL AGRICULTURII SI DEZVOLTARII RURALE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Asigura banii prin buget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Deschide finanțarea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Virează banii la DAJ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Elaborează ordin al ministrului pentru aplicarea programului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</a:rPr>
              <a:t>Stabilește persoane responsabile pentru punerea in aplicare</a:t>
            </a:r>
            <a:endParaRPr lang="ro-RO" dirty="0"/>
          </a:p>
        </p:txBody>
      </p:sp>
      <p:sp>
        <p:nvSpPr>
          <p:cNvPr id="10" name="Rectangle 9"/>
          <p:cNvSpPr/>
          <p:nvPr/>
        </p:nvSpPr>
        <p:spPr>
          <a:xfrm>
            <a:off x="509451" y="2443094"/>
            <a:ext cx="4101738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o-RO" sz="4400" b="1" dirty="0">
                <a:latin typeface="Arial" panose="020B0604020202020204" pitchFamily="34" charset="0"/>
                <a:ea typeface="Calibri" panose="020F0502020204030204" pitchFamily="34" charset="0"/>
              </a:rPr>
              <a:t>OBLIGAȚIILE STATULUI</a:t>
            </a:r>
            <a:endParaRPr lang="ro-RO" sz="4400" dirty="0"/>
          </a:p>
        </p:txBody>
      </p:sp>
      <p:sp>
        <p:nvSpPr>
          <p:cNvPr id="11" name="Rectangle 10"/>
          <p:cNvSpPr/>
          <p:nvPr/>
        </p:nvSpPr>
        <p:spPr>
          <a:xfrm>
            <a:off x="4994366" y="207610"/>
            <a:ext cx="6096000" cy="3020314"/>
          </a:xfrm>
          <a:prstGeom prst="rect">
            <a:avLst/>
          </a:prstGeom>
          <a:solidFill>
            <a:schemeClr val="accent1">
              <a:lumMod val="20000"/>
              <a:lumOff val="80000"/>
              <a:alpha val="66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o-RO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DIRECTIILE AGRICOLE JUDETENE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Specialiștii DAJ prezinta programul in fiecare sat din Romania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Înregistrează cererile 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Verifica la fata locului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Încheie deconturile de verificare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Verifica documentația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Trimit la  București la București situația centralizatoare</a:t>
            </a:r>
            <a:endParaRPr lang="ro-RO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o-RO" dirty="0">
                <a:latin typeface="Arial" panose="020B0604020202020204" pitchFamily="34" charset="0"/>
                <a:ea typeface="Calibri" panose="020F0502020204030204" pitchFamily="34" charset="0"/>
              </a:rPr>
              <a:t>Virează banii in contul beneficiarului</a:t>
            </a:r>
            <a:endParaRPr lang="ro-RO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5</a:t>
            </a:fld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027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10787" y="0"/>
            <a:ext cx="6891567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o-RO" sz="4000" b="1" dirty="0">
                <a:latin typeface="Arial" panose="020B0604020202020204" pitchFamily="34" charset="0"/>
                <a:ea typeface="Calibri" panose="020F0502020204030204" pitchFamily="34" charset="0"/>
              </a:rPr>
              <a:t>REZULTATE PRECONIZATE</a:t>
            </a:r>
            <a:endParaRPr lang="ro-RO" sz="40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6</a:t>
            </a:fld>
            <a:endParaRPr lang="ro-RO" dirty="0">
              <a:solidFill>
                <a:schemeClr val="tx1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08206" y="1524910"/>
            <a:ext cx="11623250" cy="2115758"/>
          </a:xfrm>
          <a:prstGeom prst="round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sz="2000" b="1" dirty="0" smtClean="0">
                <a:solidFill>
                  <a:schemeClr val="tx1"/>
                </a:solidFill>
              </a:rPr>
              <a:t> Colectarea a 36 mii tone lână anual;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sz="2000" b="1" dirty="0" smtClean="0">
                <a:solidFill>
                  <a:schemeClr val="tx1"/>
                </a:solidFill>
              </a:rPr>
              <a:t>Sprijin acordat : 36 milioane lei, echivalent a 8 milioane euro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sz="2000" b="1" dirty="0" smtClean="0">
                <a:solidFill>
                  <a:schemeClr val="tx1"/>
                </a:solidFill>
              </a:rPr>
              <a:t>Stabilirea unor stocuri în vederea comercializării în condiții superioare de calitate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RO" sz="2000" b="1" dirty="0" smtClean="0">
                <a:solidFill>
                  <a:schemeClr val="tx1"/>
                </a:solidFill>
              </a:rPr>
              <a:t>Total capete care pot beneficia = 14,4 milioane capete (14,4 milioane capete*2,5 kg/cap = 36 mii tone)			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83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57" y="6268540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3529536" y="298745"/>
            <a:ext cx="5280613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o-RO" sz="4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FLUX PROCEDURAL</a:t>
            </a:r>
            <a:endParaRPr lang="ro-RO" sz="40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7</a:t>
            </a:fld>
            <a:endParaRPr lang="ro-RO" dirty="0">
              <a:solidFill>
                <a:schemeClr val="tx1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33633" y="1178351"/>
            <a:ext cx="11472421" cy="5005633"/>
          </a:xfrm>
          <a:prstGeom prst="round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o-RO" sz="2000" b="1" dirty="0" smtClean="0">
                <a:solidFill>
                  <a:schemeClr val="tx1"/>
                </a:solidFill>
              </a:rPr>
              <a:t>1. Crescătorul de ovine se înscrie în program, depunând o cerere la DAJ</a:t>
            </a:r>
          </a:p>
          <a:p>
            <a:pPr algn="just"/>
            <a:r>
              <a:rPr lang="ro-RO" sz="2000" b="1" dirty="0" smtClean="0">
                <a:solidFill>
                  <a:schemeClr val="tx1"/>
                </a:solidFill>
              </a:rPr>
              <a:t>2. DAJ înregistrează și verifică cererile. Se desemnează o persoană care se ocupă exclusiv de acest program;</a:t>
            </a:r>
          </a:p>
          <a:p>
            <a:pPr algn="just"/>
            <a:r>
              <a:rPr lang="ro-RO" sz="2000" b="1" dirty="0" smtClean="0">
                <a:solidFill>
                  <a:schemeClr val="tx1"/>
                </a:solidFill>
              </a:rPr>
              <a:t>3. DAJ solicită ANZ, respectiv OJZ confirmare existenței exploatației</a:t>
            </a:r>
          </a:p>
          <a:p>
            <a:pPr algn="just"/>
            <a:r>
              <a:rPr lang="ro-RO" sz="2000" b="1" dirty="0" smtClean="0">
                <a:solidFill>
                  <a:schemeClr val="tx1"/>
                </a:solidFill>
              </a:rPr>
              <a:t>4. Solicitantul depune la DAJ documentele care atestă comercializarea cantităților de lână </a:t>
            </a:r>
          </a:p>
          <a:p>
            <a:pPr algn="just"/>
            <a:r>
              <a:rPr lang="ro-RO" sz="2000" b="1" dirty="0" smtClean="0">
                <a:solidFill>
                  <a:schemeClr val="tx1"/>
                </a:solidFill>
              </a:rPr>
              <a:t>5. DAJ verifică documentele și aprobă sumele după formula 1 kg = 1 leu</a:t>
            </a:r>
          </a:p>
          <a:p>
            <a:pPr algn="just"/>
            <a:r>
              <a:rPr lang="ro-RO" sz="2000" b="1" dirty="0" smtClean="0">
                <a:solidFill>
                  <a:schemeClr val="tx1"/>
                </a:solidFill>
              </a:rPr>
              <a:t>6. Centralizare deconturi</a:t>
            </a:r>
          </a:p>
          <a:p>
            <a:pPr algn="just"/>
            <a:r>
              <a:rPr lang="ro-RO" sz="2000" b="1" dirty="0" smtClean="0">
                <a:solidFill>
                  <a:schemeClr val="tx1"/>
                </a:solidFill>
              </a:rPr>
              <a:t>7. Transmitere deconturi la MADR</a:t>
            </a:r>
          </a:p>
          <a:p>
            <a:pPr algn="just"/>
            <a:r>
              <a:rPr lang="ro-RO" sz="2000" b="1" dirty="0" smtClean="0">
                <a:solidFill>
                  <a:schemeClr val="tx1"/>
                </a:solidFill>
              </a:rPr>
              <a:t>8. MADR solicită MFP deschiderea creditelor bugetare</a:t>
            </a:r>
          </a:p>
          <a:p>
            <a:pPr algn="just"/>
            <a:r>
              <a:rPr lang="ro-RO" sz="2000" b="1" dirty="0" smtClean="0">
                <a:solidFill>
                  <a:schemeClr val="tx1"/>
                </a:solidFill>
              </a:rPr>
              <a:t>9. MFP virează MADR sumele solicitate</a:t>
            </a:r>
          </a:p>
          <a:p>
            <a:pPr algn="just"/>
            <a:r>
              <a:rPr lang="ro-RO" sz="2000" b="1" dirty="0" smtClean="0">
                <a:solidFill>
                  <a:schemeClr val="tx1"/>
                </a:solidFill>
              </a:rPr>
              <a:t>10. MADR virează DAJ sumele solicitate</a:t>
            </a:r>
          </a:p>
          <a:p>
            <a:pPr algn="just"/>
            <a:r>
              <a:rPr lang="ro-RO" sz="2000" b="1" dirty="0" smtClean="0">
                <a:solidFill>
                  <a:schemeClr val="tx1"/>
                </a:solidFill>
              </a:rPr>
              <a:t>11. DAJ virează sumele către fiecare beneficiar.</a:t>
            </a:r>
          </a:p>
          <a:p>
            <a:pPr algn="just"/>
            <a:endParaRPr lang="ro-RO" sz="2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79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fisiere florin 2009\sigla-madr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57" y="6268540"/>
            <a:ext cx="1809069" cy="36249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3529536" y="298745"/>
            <a:ext cx="5280613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o-RO" sz="4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FLUX PROCEDURAL</a:t>
            </a:r>
            <a:endParaRPr lang="ro-RO" sz="40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5F320-60E3-4BD3-B8EE-E88D7AD266EA}" type="slidenum">
              <a:rPr lang="ro-RO" smtClean="0">
                <a:solidFill>
                  <a:schemeClr val="tx1"/>
                </a:solidFill>
              </a:rPr>
              <a:t>8</a:t>
            </a:fld>
            <a:endParaRPr lang="ro-RO" dirty="0">
              <a:solidFill>
                <a:schemeClr val="tx1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5989563"/>
              </p:ext>
            </p:extLst>
          </p:nvPr>
        </p:nvGraphicFramePr>
        <p:xfrm>
          <a:off x="73842" y="1675934"/>
          <a:ext cx="60960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857189881"/>
              </p:ext>
            </p:extLst>
          </p:nvPr>
        </p:nvGraphicFramePr>
        <p:xfrm>
          <a:off x="6524346" y="1675934"/>
          <a:ext cx="552311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8" name="Flowchart: Alternate Process 7"/>
          <p:cNvSpPr/>
          <p:nvPr/>
        </p:nvSpPr>
        <p:spPr>
          <a:xfrm>
            <a:off x="7203954" y="5128389"/>
            <a:ext cx="2813292" cy="834496"/>
          </a:xfrm>
          <a:prstGeom prst="flowChartAlternateProcess">
            <a:avLst/>
          </a:prstGeom>
          <a:solidFill>
            <a:srgbClr val="DF5B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err="1" smtClean="0">
                <a:solidFill>
                  <a:schemeClr val="tx1"/>
                </a:solidFill>
              </a:rPr>
              <a:t>Atentie</a:t>
            </a:r>
            <a:r>
              <a:rPr lang="ro-RO" dirty="0" smtClean="0">
                <a:solidFill>
                  <a:schemeClr val="tx1"/>
                </a:solidFill>
              </a:rPr>
              <a:t> la data facturii de valorificare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710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436</TotalTime>
  <Words>645</Words>
  <Application>Microsoft Office PowerPoint</Application>
  <PresentationFormat>Widescreen</PresentationFormat>
  <Paragraphs>81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Trebuchet MS</vt:lpstr>
      <vt:lpstr>Wingdings</vt:lpstr>
      <vt:lpstr>Office Theme</vt:lpstr>
      <vt:lpstr>PROGRAM LÂNĂ Schema de ajutor de minimis 1 leu/kg de lână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TOMATE</dc:title>
  <dc:creator>User</dc:creator>
  <cp:lastModifiedBy>Windows User</cp:lastModifiedBy>
  <cp:revision>49</cp:revision>
  <cp:lastPrinted>2018-01-12T09:40:31Z</cp:lastPrinted>
  <dcterms:created xsi:type="dcterms:W3CDTF">2017-01-16T09:34:38Z</dcterms:created>
  <dcterms:modified xsi:type="dcterms:W3CDTF">2018-01-16T10:03:16Z</dcterms:modified>
</cp:coreProperties>
</file>